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12" r:id="rId4"/>
    <p:sldId id="1607" r:id="rId5"/>
    <p:sldId id="1609" r:id="rId6"/>
    <p:sldId id="1608" r:id="rId7"/>
    <p:sldId id="1613" r:id="rId8"/>
    <p:sldId id="1610" r:id="rId9"/>
    <p:sldId id="1611" r:id="rId10"/>
    <p:sldId id="1605" r:id="rId11"/>
    <p:sldId id="1614"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9"/>
            <p14:sldId id="1608"/>
            <p14:sldId id="1613"/>
            <p14:sldId id="1610"/>
            <p14:sldId id="1611"/>
            <p14:sldId id="1605"/>
          </p14:sldIdLst>
        </p14:section>
        <p14:section name="Appendix" id="{55276FD1-BCA0-4A80-B082-F98424F0AD45}">
          <p14:sldIdLst>
            <p14:sldId id="1614"/>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55972" autoAdjust="0"/>
  </p:normalViewPr>
  <p:slideViewPr>
    <p:cSldViewPr snapToObjects="1">
      <p:cViewPr>
        <p:scale>
          <a:sx n="66" d="100"/>
          <a:sy n="66" d="100"/>
        </p:scale>
        <p:origin x="2190" y="-348"/>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4/18/2017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4/18/2017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4/18/2017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t>A deployment can only span 1 Resource Group</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814139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4/18/2017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8</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Best practices for designing Azure Resource Manager templates</a:t>
            </a:r>
          </a:p>
          <a:p>
            <a:r>
              <a:rPr lang="en-US" dirty="0"/>
              <a:t>https://azure.microsoft.com/en-us/documentation/articles/best-practices-resource-manager-design-templates/</a:t>
            </a:r>
          </a:p>
          <a:p>
            <a:r>
              <a:rPr lang="en-US" dirty="0"/>
              <a:t>Also, see Appendix for additional slides on this</a:t>
            </a:r>
            <a:r>
              <a:rPr lang="en-US" baseline="0" dirty="0"/>
              <a:t> topic</a:t>
            </a:r>
            <a:endParaRPr lang="en-US" dirty="0"/>
          </a:p>
        </p:txBody>
      </p:sp>
      <p:sp>
        <p:nvSpPr>
          <p:cNvPr id="4" name="Header Placeholder 3"/>
          <p:cNvSpPr>
            <a:spLocks noGrp="1"/>
          </p:cNvSpPr>
          <p:nvPr>
            <p:ph type="hdr" sz="quarter" idx="10"/>
          </p:nvPr>
        </p:nvSpPr>
        <p:spPr/>
        <p:txBody>
          <a:bodyPr/>
          <a:lstStyle/>
          <a:p>
            <a:r>
              <a:rPr lang="en-US"/>
              <a:t>Microsoft Ignite 2015</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4/18/2017 7:45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422064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4/18/2017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Stephane Lapointe</a:t>
            </a:r>
          </a:p>
          <a:p>
            <a:r>
              <a:rPr lang="en-CA" sz="4000" b="1" dirty="0"/>
              <a:t>MVP Azure, Cloud Solution Specialist - GSOFT</a:t>
            </a:r>
          </a:p>
          <a:p>
            <a:r>
              <a:rPr lang="en-CA" sz="4000" b="1" dirty="0"/>
              <a:t>https://codeisahighway.com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Azure templates </a:t>
            </a:r>
          </a:p>
        </p:txBody>
      </p:sp>
      <p:sp>
        <p:nvSpPr>
          <p:cNvPr id="7" name="Text Placeholder 6"/>
          <p:cNvSpPr>
            <a:spLocks noGrp="1"/>
          </p:cNvSpPr>
          <p:nvPr>
            <p:ph type="body" sz="quarter" idx="4294967295"/>
          </p:nvPr>
        </p:nvSpPr>
        <p:spPr>
          <a:xfrm>
            <a:off x="280219" y="1592791"/>
            <a:ext cx="6886575" cy="1163637"/>
          </a:xfrm>
          <a:prstGeom prst="rect">
            <a:avLst/>
          </a:prstGeom>
        </p:spPr>
        <p:txBody>
          <a:bodyPr/>
          <a:lstStyle/>
          <a:p>
            <a:pPr marL="0" lvl="0" indent="0" defTabSz="457200" fontAlgn="auto">
              <a:lnSpc>
                <a:spcPct val="100000"/>
              </a:lnSpc>
              <a:spcAft>
                <a:spcPts val="0"/>
              </a:spcAft>
              <a:buSzTx/>
              <a:buNone/>
            </a:pPr>
            <a:r>
              <a:rPr lang="en-US" sz="2400" b="1" dirty="0">
                <a:latin typeface="+mn-lt"/>
                <a:ea typeface="+mn-ea"/>
              </a:rPr>
              <a:t>Using Azure Resource Manager</a:t>
            </a:r>
          </a:p>
          <a:p>
            <a:pPr marL="171450" lvl="2" indent="-171450" defTabSz="457200" fontAlgn="auto">
              <a:lnSpc>
                <a:spcPct val="100000"/>
              </a:lnSpc>
              <a:spcAft>
                <a:spcPts val="0"/>
              </a:spcAft>
              <a:buSzTx/>
              <a:buFont typeface="Arial"/>
              <a:buChar char="•"/>
            </a:pPr>
            <a:r>
              <a:rPr lang="en-US" dirty="0">
                <a:ea typeface="+mn-ea"/>
              </a:rPr>
              <a:t>Download template and parameters in Create panel (Portal)</a:t>
            </a:r>
          </a:p>
          <a:p>
            <a:pPr marL="171450" lvl="2" indent="-171450" defTabSz="457200" fontAlgn="auto">
              <a:lnSpc>
                <a:spcPct val="100000"/>
              </a:lnSpc>
              <a:spcAft>
                <a:spcPts val="0"/>
              </a:spcAft>
              <a:buSzTx/>
              <a:buFont typeface="Arial"/>
              <a:buChar char="•"/>
            </a:pPr>
            <a:r>
              <a:rPr lang="en-US" dirty="0">
                <a:ea typeface="+mn-ea"/>
              </a:rPr>
              <a:t>Export Template from previous deployments</a:t>
            </a:r>
          </a:p>
          <a:p>
            <a:pPr marL="171450" lvl="2" indent="-171450" defTabSz="457200" fontAlgn="auto">
              <a:lnSpc>
                <a:spcPct val="100000"/>
              </a:lnSpc>
              <a:spcAft>
                <a:spcPts val="0"/>
              </a:spcAft>
              <a:buSzTx/>
              <a:buFont typeface="Arial"/>
              <a:buChar char="•"/>
            </a:pPr>
            <a:r>
              <a:rPr lang="en-US" dirty="0">
                <a:ea typeface="+mn-ea"/>
              </a:rPr>
              <a:t>Export Template from running Resource Group</a:t>
            </a: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2400" b="1" dirty="0">
                <a:ea typeface="+mn-ea"/>
              </a:rPr>
              <a:t>Wide range of </a:t>
            </a:r>
            <a:r>
              <a:rPr lang="en-US" sz="2400" b="1" dirty="0" err="1">
                <a:ea typeface="+mn-ea"/>
              </a:rPr>
              <a:t>Quickstart</a:t>
            </a:r>
            <a:r>
              <a:rPr lang="en-US" sz="2400" b="1" dirty="0">
                <a:ea typeface="+mn-ea"/>
              </a:rPr>
              <a:t> templates</a:t>
            </a:r>
          </a:p>
          <a:p>
            <a:pPr marL="171450" lvl="2" indent="-171450" defTabSz="457200" fontAlgn="auto">
              <a:lnSpc>
                <a:spcPct val="100000"/>
              </a:lnSpc>
              <a:spcAft>
                <a:spcPts val="0"/>
              </a:spcAft>
              <a:buSzTx/>
              <a:buFont typeface="Arial"/>
              <a:buChar char="•"/>
            </a:pPr>
            <a:r>
              <a:rPr lang="en-US" dirty="0">
                <a:ea typeface="+mn-ea"/>
              </a:rPr>
              <a:t>Indexed on Azure.com</a:t>
            </a:r>
          </a:p>
          <a:p>
            <a:pPr marL="171450" lvl="2" indent="-171450" defTabSz="457200" fontAlgn="auto">
              <a:lnSpc>
                <a:spcPct val="100000"/>
              </a:lnSpc>
              <a:spcAft>
                <a:spcPts val="0"/>
              </a:spcAft>
              <a:buSzTx/>
              <a:buFont typeface="Arial"/>
              <a:buChar char="•"/>
            </a:pPr>
            <a:r>
              <a:rPr lang="en-US" dirty="0">
                <a:ea typeface="+mn-ea"/>
              </a:rPr>
              <a:t>GitHub repo</a:t>
            </a:r>
          </a:p>
          <a:p>
            <a:pPr marL="171450" lvl="2" indent="-171450" defTabSz="457200" fontAlgn="auto">
              <a:lnSpc>
                <a:spcPct val="100000"/>
              </a:lnSpc>
              <a:spcAft>
                <a:spcPts val="0"/>
              </a:spcAft>
              <a:buSzTx/>
              <a:buFont typeface="Arial"/>
              <a:buChar char="•"/>
            </a:pPr>
            <a:r>
              <a:rPr lang="en-US" dirty="0">
                <a:ea typeface="+mn-ea"/>
              </a:rPr>
              <a:t>Community and Microsoft contributed</a:t>
            </a:r>
            <a:endParaRPr lang="fr-CA" sz="1800" dirty="0">
              <a:ea typeface="+mn-ea"/>
            </a:endParaRP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1800" dirty="0">
                <a:ea typeface="+mn-ea"/>
              </a:rPr>
              <a:t>Many examples available @</a:t>
            </a:r>
            <a:br>
              <a:rPr lang="en-US" sz="1800" dirty="0">
                <a:ea typeface="+mn-ea"/>
              </a:rPr>
            </a:br>
            <a:r>
              <a:rPr lang="en-US" sz="1800" dirty="0">
                <a:ea typeface="+mn-ea"/>
              </a:rPr>
              <a:t>https://github.com/Azure/azure-quickstart-templates</a:t>
            </a:r>
          </a:p>
        </p:txBody>
      </p:sp>
      <p:pic>
        <p:nvPicPr>
          <p:cNvPr id="22" name="Picture 21"/>
          <p:cNvPicPr>
            <a:picLocks noChangeAspect="1"/>
          </p:cNvPicPr>
          <p:nvPr/>
        </p:nvPicPr>
        <p:blipFill rotWithShape="1">
          <a:blip r:embed="rId3"/>
          <a:srcRect t="1" b="10608"/>
          <a:stretch/>
        </p:blipFill>
        <p:spPr>
          <a:xfrm>
            <a:off x="8133187" y="1477962"/>
            <a:ext cx="4266774" cy="5565014"/>
          </a:xfrm>
          <a:prstGeom prst="rect">
            <a:avLst/>
          </a:prstGeom>
        </p:spPr>
      </p:pic>
    </p:spTree>
    <p:extLst>
      <p:ext uri="{BB962C8B-B14F-4D97-AF65-F5344CB8AC3E}">
        <p14:creationId xmlns:p14="http://schemas.microsoft.com/office/powerpoint/2010/main" val="2034126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500"/>
                                        <p:tgtEl>
                                          <p:spTgt spid="7">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fade">
                                      <p:cBhvr>
                                        <p:cTn id="3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6078496" cy="2435131"/>
          </a:xfrm>
        </p:spPr>
        <p:txBody>
          <a:bodyPr/>
          <a:lstStyle/>
          <a:p>
            <a:r>
              <a:rPr lang="en-US" sz="8800" dirty="0"/>
              <a:t>Deployment</a:t>
            </a:r>
          </a:p>
        </p:txBody>
      </p:sp>
      <p:sp>
        <p:nvSpPr>
          <p:cNvPr id="3" name="Subtitle 2"/>
          <p:cNvSpPr>
            <a:spLocks noGrp="1"/>
          </p:cNvSpPr>
          <p:nvPr>
            <p:ph type="subTitle" idx="1"/>
          </p:nvPr>
        </p:nvSpPr>
        <p:spPr>
          <a:xfrm>
            <a:off x="5913437" y="3133571"/>
            <a:ext cx="5180295"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tracks template execution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hold one or many deployment operations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created within a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allows nested deployments</a:t>
            </a:r>
          </a:p>
        </p:txBody>
      </p:sp>
      <p:sp>
        <p:nvSpPr>
          <p:cNvPr id="9"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4" name="Group 3"/>
          <p:cNvGrpSpPr/>
          <p:nvPr/>
        </p:nvGrpSpPr>
        <p:grpSpPr>
          <a:xfrm>
            <a:off x="1226541" y="1821491"/>
            <a:ext cx="1334140" cy="1178707"/>
            <a:chOff x="1226541" y="1821491"/>
            <a:chExt cx="1334140" cy="1178707"/>
          </a:xfrm>
        </p:grpSpPr>
        <p:sp>
          <p:nvSpPr>
            <p:cNvPr id="12"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1"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2"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3"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5" name="Group 4"/>
          <p:cNvGrpSpPr/>
          <p:nvPr/>
        </p:nvGrpSpPr>
        <p:grpSpPr>
          <a:xfrm>
            <a:off x="3932059" y="1829586"/>
            <a:ext cx="880791" cy="1165755"/>
            <a:chOff x="3932059" y="1829586"/>
            <a:chExt cx="880791" cy="1165755"/>
          </a:xfrm>
        </p:grpSpPr>
        <p:sp>
          <p:nvSpPr>
            <p:cNvPr id="24"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5"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6"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7"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8"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9"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0"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1"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2"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9" name="Group 108"/>
          <p:cNvGrpSpPr/>
          <p:nvPr/>
        </p:nvGrpSpPr>
        <p:grpSpPr>
          <a:xfrm>
            <a:off x="3779864" y="3688316"/>
            <a:ext cx="1186801" cy="1094514"/>
            <a:chOff x="3779864" y="3688316"/>
            <a:chExt cx="1186801" cy="1094514"/>
          </a:xfrm>
        </p:grpSpPr>
        <p:sp>
          <p:nvSpPr>
            <p:cNvPr id="33"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4"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5"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6"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7"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8"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9"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0"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1"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2"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3"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8" name="Group 107"/>
          <p:cNvGrpSpPr/>
          <p:nvPr/>
        </p:nvGrpSpPr>
        <p:grpSpPr>
          <a:xfrm>
            <a:off x="1325306" y="3751461"/>
            <a:ext cx="1136609" cy="969843"/>
            <a:chOff x="1325306" y="3751461"/>
            <a:chExt cx="1136609" cy="969843"/>
          </a:xfrm>
        </p:grpSpPr>
        <p:sp>
          <p:nvSpPr>
            <p:cNvPr id="44"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5"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6"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7"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8"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9"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0"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1"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2"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3"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4"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5"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6"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7"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8"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9"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0"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1"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2"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3"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4"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5"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6"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7"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8"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9"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0"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1"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2"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3"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4"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5"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6"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7"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8"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9"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0"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1"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2"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3"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4"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5"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6"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7"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8"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9"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0"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1"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2"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3"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99"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0"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1"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2"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3"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4"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5"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6"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7"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7" name="Group 6"/>
          <p:cNvGrpSpPr/>
          <p:nvPr/>
        </p:nvGrpSpPr>
        <p:grpSpPr>
          <a:xfrm>
            <a:off x="2408485" y="2638328"/>
            <a:ext cx="1551099" cy="972271"/>
            <a:chOff x="2408485" y="2638328"/>
            <a:chExt cx="1551099" cy="972271"/>
          </a:xfrm>
        </p:grpSpPr>
        <p:sp>
          <p:nvSpPr>
            <p:cNvPr id="94"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95"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6"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97"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8"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110" name="Picture 109"/>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1242948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fade">
                                      <p:cBhvr>
                                        <p:cTn id="11" dur="500"/>
                                        <p:tgtEl>
                                          <p:spTgt spid="10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fade">
                                      <p:cBhvr>
                                        <p:cTn id="15" dur="500"/>
                                        <p:tgtEl>
                                          <p:spTgt spid="10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1215</Words>
  <Application>Microsoft Office PowerPoint</Application>
  <PresentationFormat>Custom</PresentationFormat>
  <Paragraphs>123</Paragraphs>
  <Slides>10</Slides>
  <Notes>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imperative  or declarative</vt:lpstr>
      <vt:lpstr>Resource Group</vt:lpstr>
      <vt:lpstr>Deployment</vt:lpstr>
      <vt:lpstr>JSON files—simpler than they look Schema, content version, parameters, variables, resources, and outputs</vt:lpstr>
      <vt:lpstr>Template language expressions</vt:lpstr>
      <vt:lpstr>Let’s code! </vt:lpstr>
      <vt:lpstr>Getting started with Azure templates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2017-04-18T11:48:20Z</dcterms:modified>
</cp:coreProperties>
</file>

<file path=docProps/thumbnail.jpeg>
</file>